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6"/>
  </p:notesMasterIdLst>
  <p:handoutMasterIdLst>
    <p:handoutMasterId r:id="rId19"/>
  </p:handoutMasterIdLst>
  <p:sldIdLst>
    <p:sldId id="256" r:id="rId5"/>
    <p:sldId id="272" r:id="rId7"/>
    <p:sldId id="273" r:id="rId8"/>
    <p:sldId id="274" r:id="rId9"/>
    <p:sldId id="280" r:id="rId10"/>
    <p:sldId id="276" r:id="rId11"/>
    <p:sldId id="292" r:id="rId12"/>
    <p:sldId id="286" r:id="rId13"/>
    <p:sldId id="287" r:id="rId14"/>
    <p:sldId id="277" r:id="rId15"/>
    <p:sldId id="275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6" autoAdjust="0"/>
    <p:restoredTop sz="94660"/>
  </p:normalViewPr>
  <p:slideViewPr>
    <p:cSldViewPr>
      <p:cViewPr varScale="1">
        <p:scale>
          <a:sx n="72" d="100"/>
          <a:sy n="72" d="100"/>
        </p:scale>
        <p:origin x="1416" y="18"/>
      </p:cViewPr>
      <p:guideLst>
        <p:guide orient="horz" pos="214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280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7AF78-5F9A-4FB3-B0C1-E2AAB5D69BD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CC036-8A8E-4476-AAB3-17735D138A0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54C94-25DF-4F3A-9041-355757352A4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FD5E3-1AAB-42EC-82B6-8CBD3B9B82D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FD5E3-1AAB-42EC-82B6-8CBD3B9B82D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FD5E3-1AAB-42EC-82B6-8CBD3B9B82D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FD5E3-1AAB-42EC-82B6-8CBD3B9B82D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FD5E3-1AAB-42EC-82B6-8CBD3B9B82D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1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57325"/>
            <a:ext cx="7772400" cy="533400"/>
          </a:xfrm>
        </p:spPr>
        <p:txBody>
          <a:bodyPr/>
          <a:lstStyle>
            <a:lvl1pPr>
              <a:defRPr i="0">
                <a:solidFill>
                  <a:schemeClr val="tx2"/>
                </a:solidFill>
              </a:defRPr>
            </a:lvl1pPr>
          </a:lstStyle>
          <a:p>
            <a:r>
              <a:rPr lang="en-US" altLang="zh-CN" smtClean="0"/>
              <a:t>Click to edit Master title style</a:t>
            </a:r>
            <a:endParaRPr lang="en-US" altLang="zh-CN"/>
          </a:p>
        </p:txBody>
      </p:sp>
      <p:sp>
        <p:nvSpPr>
          <p:cNvPr id="611332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09600" y="2143125"/>
            <a:ext cx="7772400" cy="457200"/>
          </a:xfrm>
        </p:spPr>
        <p:txBody>
          <a:bodyPr/>
          <a:lstStyle>
            <a:lvl1pPr marL="0" indent="0">
              <a:buFontTx/>
              <a:buNone/>
              <a:defRPr b="1" i="0">
                <a:solidFill>
                  <a:schemeClr val="tx2"/>
                </a:solidFill>
              </a:defRPr>
            </a:lvl1pPr>
          </a:lstStyle>
          <a:p>
            <a:r>
              <a:rPr lang="en-US" altLang="zh-CN" smtClean="0"/>
              <a:t>Click to edit Master subtitle style</a:t>
            </a:r>
            <a:endParaRPr lang="en-US" altLang="zh-CN"/>
          </a:p>
        </p:txBody>
      </p:sp>
      <p:pic>
        <p:nvPicPr>
          <p:cNvPr id="5" name="Picture 4" descr="trane_ppt_main_gray"/>
          <p:cNvPicPr>
            <a:picLocks noChangeAspect="1" noChangeArrowheads="1"/>
          </p:cNvPicPr>
          <p:nvPr userDrawn="1"/>
        </p:nvPicPr>
        <p:blipFill rotWithShape="1">
          <a:blip r:embed="rId2" cstate="email"/>
          <a:srcRect t="16941" b="12937"/>
          <a:stretch>
            <a:fillRect/>
          </a:stretch>
        </p:blipFill>
        <p:spPr bwMode="auto">
          <a:xfrm>
            <a:off x="-1588" y="2047875"/>
            <a:ext cx="9145588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5791200" cy="609600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556792"/>
            <a:ext cx="77724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93688" y="113506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256088" y="113506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107113" y="0"/>
            <a:ext cx="1958975" cy="5249863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25425" y="0"/>
            <a:ext cx="5729288" cy="5249863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85800" y="2825116"/>
            <a:ext cx="7772400" cy="103632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kern="1200">
                <a:solidFill>
                  <a:srgbClr val="157D53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371600" y="4057650"/>
            <a:ext cx="6400800" cy="7543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2000" kern="1200">
                <a:solidFill>
                  <a:srgbClr val="0F6146"/>
                </a:solidFill>
                <a:ea typeface="微软雅黑" panose="020B0503020204020204" charset="-122"/>
              </a:defRPr>
            </a:lvl1pPr>
            <a:lvl2pPr marL="457200" lvl="1" indent="-457200" algn="ctr">
              <a:buNone/>
              <a:defRPr sz="2000" kern="1200">
                <a:solidFill>
                  <a:schemeClr val="tx1"/>
                </a:solidFill>
                <a:ea typeface="宋体" panose="02010600030101010101" pitchFamily="2" charset="-122"/>
              </a:defRPr>
            </a:lvl2pPr>
            <a:lvl3pPr marL="914400" lvl="2" indent="-914400" algn="ctr">
              <a:buNone/>
              <a:defRPr sz="2000" kern="1200">
                <a:solidFill>
                  <a:schemeClr val="tx1"/>
                </a:solidFill>
                <a:ea typeface="宋体" panose="02010600030101010101" pitchFamily="2" charset="-122"/>
              </a:defRPr>
            </a:lvl3pPr>
            <a:lvl4pPr marL="1371600" lvl="3" indent="-1371600" algn="ctr">
              <a:buNone/>
              <a:defRPr sz="2000" kern="1200">
                <a:solidFill>
                  <a:schemeClr val="tx1"/>
                </a:solidFill>
                <a:ea typeface="宋体" panose="02010600030101010101" pitchFamily="2" charset="-122"/>
              </a:defRPr>
            </a:lvl4pPr>
            <a:lvl5pPr marL="1828800" lvl="4" indent="-1828800" algn="ctr">
              <a:buNone/>
              <a:defRPr sz="2000" kern="1200">
                <a:solidFill>
                  <a:schemeClr val="tx1"/>
                </a:solidFill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62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62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514350"/>
            <a:ext cx="2057400" cy="561213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14350"/>
            <a:ext cx="6052930" cy="561213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25425" y="0"/>
            <a:ext cx="5791200" cy="609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en-US" altLang="zh-CN" smtClean="0"/>
              <a:t>Click to edit Master title style</a:t>
            </a:r>
            <a:endParaRPr lang="en-US" altLang="zh-CN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3688" y="1135063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 altLang="zh-CN" smtClean="0"/>
          </a:p>
        </p:txBody>
      </p:sp>
      <p:sp>
        <p:nvSpPr>
          <p:cNvPr id="610321" name="Text Box 17"/>
          <p:cNvSpPr txBox="1">
            <a:spLocks noChangeArrowheads="1"/>
          </p:cNvSpPr>
          <p:nvPr/>
        </p:nvSpPr>
        <p:spPr bwMode="auto">
          <a:xfrm>
            <a:off x="0" y="6545263"/>
            <a:ext cx="1133475" cy="33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fld id="{EA9E0FB7-FD86-489F-8FB7-42B0E90B8288}" type="slidenum">
              <a:rPr lang="zh-CN" altLang="en-US" sz="1600" b="1">
                <a:solidFill>
                  <a:schemeClr val="folHlink"/>
                </a:solidFill>
              </a:rPr>
            </a:fld>
            <a:endParaRPr lang="en-US" altLang="zh-CN" sz="1600" b="1" dirty="0">
              <a:solidFill>
                <a:schemeClr val="accent2"/>
              </a:solidFill>
            </a:endParaRPr>
          </a:p>
        </p:txBody>
      </p:sp>
      <p:sp>
        <p:nvSpPr>
          <p:cNvPr id="610324" name="Line 20"/>
          <p:cNvSpPr>
            <a:spLocks noChangeShapeType="1"/>
          </p:cNvSpPr>
          <p:nvPr/>
        </p:nvSpPr>
        <p:spPr bwMode="auto">
          <a:xfrm>
            <a:off x="1152525" y="6573838"/>
            <a:ext cx="0" cy="284162"/>
          </a:xfrm>
          <a:prstGeom prst="line">
            <a:avLst/>
          </a:prstGeom>
          <a:noFill/>
          <a:ln w="38100">
            <a:solidFill>
              <a:srgbClr val="747678"/>
            </a:solidFill>
            <a:round/>
          </a:ln>
          <a:effectLst/>
        </p:spPr>
        <p:txBody>
          <a:bodyPr/>
          <a:lstStyle/>
          <a:p>
            <a:pPr algn="ctr">
              <a:defRPr/>
            </a:pPr>
            <a:endParaRPr lang="zh-CN" altLang="en-US">
              <a:ea typeface="+mn-ea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794" y="223044"/>
            <a:ext cx="9145588" cy="6411912"/>
            <a:chOff x="0" y="0"/>
            <a:chExt cx="9145588" cy="6411912"/>
          </a:xfrm>
        </p:grpSpPr>
        <p:pic>
          <p:nvPicPr>
            <p:cNvPr id="13" name="Picture 12" descr="trane_ppt_typical"/>
            <p:cNvPicPr>
              <a:picLocks noChangeAspect="1" noChangeArrowheads="1"/>
            </p:cNvPicPr>
            <p:nvPr userDrawn="1"/>
          </p:nvPicPr>
          <p:blipFill rotWithShape="1">
            <a:blip r:embed="rId12" cstate="email"/>
            <a:srcRect t="14857"/>
            <a:stretch>
              <a:fillRect/>
            </a:stretch>
          </p:blipFill>
          <p:spPr bwMode="auto">
            <a:xfrm>
              <a:off x="0" y="571499"/>
              <a:ext cx="9145588" cy="5840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5"/>
            <p:cNvSpPr txBox="1"/>
            <p:nvPr userDrawn="1"/>
          </p:nvSpPr>
          <p:spPr>
            <a:xfrm>
              <a:off x="6848473" y="0"/>
              <a:ext cx="2114551" cy="92627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>
                      <a:lumMod val="6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睿  联</a:t>
              </a:r>
              <a:endParaRPr lang="en-US" altLang="zh-CN" sz="2000">
                <a:solidFill>
                  <a:schemeClr val="bg1">
                    <a:lumMod val="6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/>
              <a:r>
                <a:rPr lang="en-US" altLang="zh-CN" sz="2000">
                  <a:solidFill>
                    <a:schemeClr val="bg1">
                      <a:lumMod val="65000"/>
                    </a:schemeClr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Rui Lian</a:t>
              </a:r>
              <a:endParaRPr lang="zh-CN" altLang="en-US" sz="2000">
                <a:solidFill>
                  <a:schemeClr val="bg1">
                    <a:lumMod val="6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600" b="1" i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D33321"/>
        </a:buClr>
        <a:buSzPct val="110000"/>
        <a:buChar char="•"/>
        <a:defRPr sz="2000" i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Times New Roman" panose="02020603050405020304" pitchFamily="18" charset="0"/>
        <a:buChar char="–"/>
        <a:defRPr sz="2000" i="1">
          <a:solidFill>
            <a:schemeClr val="tx1"/>
          </a:solidFill>
          <a:latin typeface="+mn-lt"/>
        </a:defRPr>
      </a:lvl2pPr>
      <a:lvl3pPr marL="108585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§"/>
        <a:defRPr i="1">
          <a:solidFill>
            <a:schemeClr val="tx1"/>
          </a:solidFill>
          <a:latin typeface="+mn-lt"/>
        </a:defRPr>
      </a:lvl3pPr>
      <a:lvl4pPr marL="142875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i="1">
          <a:solidFill>
            <a:schemeClr val="tx1"/>
          </a:solidFill>
          <a:latin typeface="+mn-lt"/>
        </a:defRPr>
      </a:lvl4pPr>
      <a:lvl5pPr marL="177165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i="1">
          <a:solidFill>
            <a:schemeClr val="tx1"/>
          </a:solidFill>
          <a:latin typeface="+mn-lt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i="1">
          <a:solidFill>
            <a:schemeClr val="tx1"/>
          </a:solidFill>
          <a:latin typeface="+mn-lt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i="1">
          <a:solidFill>
            <a:schemeClr val="tx1"/>
          </a:solidFill>
          <a:latin typeface="+mn-lt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i="1">
          <a:solidFill>
            <a:schemeClr val="tx1"/>
          </a:solidFill>
          <a:latin typeface="+mn-lt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i="1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  <a:endParaRPr lang="en-US" altLang="zh-CN" smtClean="0"/>
          </a:p>
          <a:p>
            <a:pPr lvl="1"/>
            <a:r>
              <a:rPr lang="en-US" altLang="zh-CN" smtClean="0"/>
              <a:t>Second level</a:t>
            </a:r>
            <a:endParaRPr lang="en-US" altLang="zh-CN" smtClean="0"/>
          </a:p>
          <a:p>
            <a:pPr lvl="2"/>
            <a:r>
              <a:rPr lang="en-US" altLang="zh-CN" smtClean="0"/>
              <a:t>Third level</a:t>
            </a:r>
            <a:endParaRPr lang="en-US" altLang="zh-CN" smtClean="0"/>
          </a:p>
          <a:p>
            <a:pPr lvl="3"/>
            <a:r>
              <a:rPr lang="en-US" altLang="zh-CN" smtClean="0"/>
              <a:t>Fourth level</a:t>
            </a:r>
            <a:endParaRPr lang="en-US" altLang="zh-CN" smtClean="0"/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514350"/>
            <a:ext cx="8229600" cy="101346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sldNum="0" hdr="0" ftr="0" dt="0"/>
  <p:txStyles>
    <p:title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2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" y="2825115"/>
            <a:ext cx="8321040" cy="1036320"/>
          </a:xfrm>
        </p:spPr>
        <p:txBody>
          <a:bodyPr/>
          <a:lstStyle/>
          <a:p>
            <a:pPr algn="ctr"/>
            <a:r>
              <a:rPr lang="zh-CN" altLang="zh-CN" sz="4400" dirty="0"/>
              <a:t>无锡畅舟企业管理咨询有限公司</a:t>
            </a:r>
            <a:endParaRPr lang="zh-CN" alt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57650"/>
            <a:ext cx="7265670" cy="754380"/>
          </a:xfrm>
        </p:spPr>
        <p:txBody>
          <a:bodyPr/>
          <a:lstStyle/>
          <a:p>
            <a:pPr algn="ctr"/>
            <a:r>
              <a:rPr lang="en-US" altLang="zh-CN" sz="3200" b="0" dirty="0" smtClean="0"/>
              <a:t>---</a:t>
            </a:r>
            <a:r>
              <a:rPr lang="zh-CN" altLang="en-US" sz="3200" b="0" dirty="0" smtClean="0"/>
              <a:t>值</a:t>
            </a:r>
            <a:r>
              <a:rPr lang="zh-CN" altLang="en-US" sz="3200" b="0" dirty="0"/>
              <a:t>得信赖的一体化培训方</a:t>
            </a:r>
            <a:r>
              <a:rPr lang="zh-CN" altLang="en-US" sz="3200" b="0" dirty="0" smtClean="0"/>
              <a:t>案提供商</a:t>
            </a:r>
            <a:endParaRPr lang="en-US" altLang="zh-CN" sz="3200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8430" y="2676525"/>
            <a:ext cx="8663305" cy="3509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chemeClr val="tx1"/>
                </a:solidFill>
              </a:rPr>
              <a:t>畅舟公司位于无锡</a:t>
            </a:r>
            <a:r>
              <a:rPr lang="zh-CN" altLang="en-US" sz="3200" dirty="0" smtClean="0">
                <a:solidFill>
                  <a:schemeClr val="tx1"/>
                </a:solidFill>
              </a:rPr>
              <a:t> 。</a:t>
            </a:r>
            <a:endParaRPr lang="zh-CN" altLang="en-US" sz="3200" dirty="0" smtClean="0">
              <a:solidFill>
                <a:schemeClr val="tx1"/>
              </a:solidFill>
            </a:endParaRPr>
          </a:p>
          <a:p>
            <a:endParaRPr lang="zh-CN" altLang="en-US" sz="3200" dirty="0" smtClean="0">
              <a:solidFill>
                <a:schemeClr val="tx1"/>
              </a:solidFill>
            </a:endParaRPr>
          </a:p>
          <a:p>
            <a:r>
              <a:rPr lang="zh-CN" altLang="en-US" sz="3200" dirty="0">
                <a:solidFill>
                  <a:schemeClr val="tx1"/>
                </a:solidFill>
              </a:rPr>
              <a:t>由任职知名外企骨干、认证机构审核老师、高级咨询老师共同创</a:t>
            </a:r>
            <a:r>
              <a:rPr lang="zh-CN" altLang="en-US" sz="3200" dirty="0" smtClean="0">
                <a:solidFill>
                  <a:schemeClr val="tx1"/>
                </a:solidFill>
              </a:rPr>
              <a:t>办。</a:t>
            </a:r>
            <a:endParaRPr lang="zh-CN" altLang="en-US" sz="3200" dirty="0" smtClean="0">
              <a:solidFill>
                <a:schemeClr val="tx1"/>
              </a:solidFill>
            </a:endParaRPr>
          </a:p>
          <a:p>
            <a:endParaRPr lang="zh-CN" altLang="en-US" sz="3200" dirty="0" smtClean="0">
              <a:solidFill>
                <a:schemeClr val="tx1"/>
              </a:solidFill>
            </a:endParaRPr>
          </a:p>
          <a:p>
            <a:r>
              <a:rPr lang="zh-CN" altLang="en-US" sz="3200" dirty="0" smtClean="0">
                <a:solidFill>
                  <a:schemeClr val="tx1"/>
                </a:solidFill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</a:rPr>
              <a:t>一体化人才培养和咨询、培训、企业管理</a:t>
            </a:r>
            <a:r>
              <a:rPr lang="en-US" altLang="zh-CN" sz="3200" dirty="0">
                <a:solidFill>
                  <a:schemeClr val="tx1"/>
                </a:solidFill>
              </a:rPr>
              <a:t>&amp;</a:t>
            </a:r>
            <a:r>
              <a:rPr lang="zh-CN" altLang="en-US" sz="3200" dirty="0">
                <a:solidFill>
                  <a:schemeClr val="tx1"/>
                </a:solidFill>
              </a:rPr>
              <a:t>顾问整体解决方案</a:t>
            </a:r>
            <a:r>
              <a:rPr lang="zh-CN" altLang="en-US" sz="3200" dirty="0" smtClean="0">
                <a:solidFill>
                  <a:schemeClr val="tx1"/>
                </a:solidFill>
              </a:rPr>
              <a:t>提供</a:t>
            </a:r>
            <a:r>
              <a:rPr lang="zh-CN" altLang="en-US" sz="3200" dirty="0">
                <a:solidFill>
                  <a:schemeClr val="tx1"/>
                </a:solidFill>
              </a:rPr>
              <a:t>商。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" y="1556792"/>
            <a:ext cx="9143999" cy="4157916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i="0" dirty="0" smtClean="0"/>
              <a:t>核心优势</a:t>
            </a:r>
            <a:endParaRPr lang="zh-CN" altLang="en-US" sz="2400" i="0" dirty="0"/>
          </a:p>
        </p:txBody>
      </p:sp>
      <p:sp>
        <p:nvSpPr>
          <p:cNvPr id="22" name="内容占位符 21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" y="1556792"/>
            <a:ext cx="9143999" cy="41579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730"/>
            <a:ext cx="8601710" cy="4537075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4420" y="53340"/>
            <a:ext cx="5126355" cy="441960"/>
          </a:xfrm>
        </p:spPr>
        <p:txBody>
          <a:bodyPr/>
          <a:lstStyle/>
          <a:p>
            <a:r>
              <a:rPr lang="zh-CN" altLang="en-US" sz="3600" i="0" dirty="0" smtClean="0">
                <a:solidFill>
                  <a:srgbClr val="0070C0"/>
                </a:solidFill>
              </a:rPr>
              <a:t>认证咨询</a:t>
            </a:r>
            <a:r>
              <a:rPr lang="zh-CN" altLang="en-US" sz="3600" i="0" dirty="0">
                <a:solidFill>
                  <a:srgbClr val="0070C0"/>
                </a:solidFill>
              </a:rPr>
              <a:t>范围</a:t>
            </a:r>
            <a:endParaRPr lang="zh-CN" altLang="en-US" sz="3600" i="0" dirty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6365" y="955675"/>
            <a:ext cx="8890635" cy="5507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chemeClr val="bg1">
                    <a:lumMod val="50000"/>
                  </a:schemeClr>
                </a:solidFill>
              </a:rPr>
              <a:t>IATF6949-2016</a:t>
            </a:r>
            <a:r>
              <a:rPr lang="zh-CN" altLang="zh-CN" sz="2200" dirty="0" smtClean="0">
                <a:solidFill>
                  <a:schemeClr val="bg1">
                    <a:lumMod val="50000"/>
                  </a:schemeClr>
                </a:solidFill>
              </a:rPr>
              <a:t>质</a:t>
            </a:r>
            <a:r>
              <a:rPr lang="zh-CN" altLang="zh-CN" sz="2200" dirty="0">
                <a:solidFill>
                  <a:schemeClr val="bg1">
                    <a:lumMod val="50000"/>
                  </a:schemeClr>
                </a:solidFill>
              </a:rPr>
              <a:t>量管理体系</a:t>
            </a:r>
            <a:r>
              <a:rPr lang="en-US" altLang="zh-CN" sz="2200" dirty="0">
                <a:solidFill>
                  <a:schemeClr val="bg1">
                    <a:lumMod val="50000"/>
                  </a:schemeClr>
                </a:solidFill>
              </a:rPr>
              <a:t>--</a:t>
            </a:r>
            <a:r>
              <a:rPr lang="zh-CN" altLang="zh-CN" sz="2200" dirty="0">
                <a:solidFill>
                  <a:schemeClr val="bg1">
                    <a:lumMod val="50000"/>
                  </a:schemeClr>
                </a:solidFill>
              </a:rPr>
              <a:t>汽车生产件及相关服务件组织应</a:t>
            </a:r>
            <a:r>
              <a:rPr lang="zh-CN" altLang="zh-CN" sz="2200" dirty="0" smtClean="0">
                <a:solidFill>
                  <a:schemeClr val="bg1">
                    <a:lumMod val="50000"/>
                  </a:schemeClr>
                </a:solidFill>
              </a:rPr>
              <a:t>用</a:t>
            </a:r>
            <a:endParaRPr lang="zh-CN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zh-CN" sz="2200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rgbClr val="002060"/>
                </a:solidFill>
              </a:rPr>
              <a:t>3C</a:t>
            </a:r>
            <a:r>
              <a:rPr lang="zh-CN" altLang="zh-CN" sz="2200" dirty="0">
                <a:solidFill>
                  <a:srgbClr val="002060"/>
                </a:solidFill>
              </a:rPr>
              <a:t>强制性产品认证制</a:t>
            </a:r>
            <a:r>
              <a:rPr lang="zh-CN" altLang="zh-CN" sz="2200" dirty="0" smtClean="0">
                <a:solidFill>
                  <a:srgbClr val="002060"/>
                </a:solidFill>
              </a:rPr>
              <a:t>度</a:t>
            </a:r>
            <a:endParaRPr lang="zh-CN" altLang="zh-CN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zh-CN" altLang="zh-CN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chemeClr val="bg1">
                    <a:lumMod val="50000"/>
                  </a:schemeClr>
                </a:solidFill>
              </a:rPr>
              <a:t>ISO9001-2015</a:t>
            </a:r>
            <a:r>
              <a:rPr lang="zh-CN" altLang="zh-CN" sz="2200" dirty="0">
                <a:solidFill>
                  <a:schemeClr val="bg1">
                    <a:lumMod val="50000"/>
                  </a:schemeClr>
                </a:solidFill>
              </a:rPr>
              <a:t>质量管理体系要</a:t>
            </a:r>
            <a:r>
              <a:rPr lang="zh-CN" altLang="zh-CN" sz="2200" dirty="0" smtClean="0">
                <a:solidFill>
                  <a:schemeClr val="bg1">
                    <a:lumMod val="50000"/>
                  </a:schemeClr>
                </a:solidFill>
              </a:rPr>
              <a:t>求</a:t>
            </a:r>
            <a:endParaRPr lang="zh-CN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indent="0">
              <a:buFont typeface="Wingdings" panose="05000000000000000000" pitchFamily="2" charset="2"/>
              <a:buNone/>
            </a:pPr>
            <a:endParaRPr lang="en-US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rgbClr val="002060"/>
                </a:solidFill>
              </a:rPr>
              <a:t>ISO14001-2015</a:t>
            </a:r>
            <a:r>
              <a:rPr lang="zh-CN" altLang="zh-CN" sz="2200" dirty="0">
                <a:solidFill>
                  <a:srgbClr val="002060"/>
                </a:solidFill>
              </a:rPr>
              <a:t>环境管理体系 要求及使用</a:t>
            </a:r>
            <a:r>
              <a:rPr lang="zh-CN" altLang="zh-CN" sz="2200" dirty="0" smtClean="0">
                <a:solidFill>
                  <a:srgbClr val="002060"/>
                </a:solidFill>
              </a:rPr>
              <a:t>指</a:t>
            </a:r>
            <a:r>
              <a:rPr lang="zh-CN" altLang="en-US" sz="2200" dirty="0" smtClean="0">
                <a:solidFill>
                  <a:srgbClr val="002060"/>
                </a:solidFill>
              </a:rPr>
              <a:t>南</a:t>
            </a:r>
            <a:endParaRPr lang="zh-CN" altLang="en-US" sz="2200" dirty="0" smtClean="0">
              <a:solidFill>
                <a:srgbClr val="002060"/>
              </a:solidFill>
            </a:endParaRPr>
          </a:p>
          <a:p>
            <a:pPr indent="0">
              <a:buFont typeface="Wingdings" panose="05000000000000000000" pitchFamily="2" charset="2"/>
              <a:buNone/>
            </a:pPr>
            <a:endParaRPr lang="zh-CN" altLang="en-US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chemeClr val="bg1">
                    <a:lumMod val="50000"/>
                  </a:schemeClr>
                </a:solidFill>
              </a:rPr>
              <a:t>OHSAS18001-2001 </a:t>
            </a:r>
            <a:r>
              <a:rPr lang="zh-CN" altLang="zh-CN" sz="2200" dirty="0">
                <a:solidFill>
                  <a:schemeClr val="bg1">
                    <a:lumMod val="50000"/>
                  </a:schemeClr>
                </a:solidFill>
              </a:rPr>
              <a:t>职业健康安全管理体系 要</a:t>
            </a:r>
            <a:r>
              <a:rPr lang="zh-CN" altLang="zh-CN" sz="2200" dirty="0" smtClean="0">
                <a:solidFill>
                  <a:schemeClr val="bg1">
                    <a:lumMod val="50000"/>
                  </a:schemeClr>
                </a:solidFill>
              </a:rPr>
              <a:t>求</a:t>
            </a:r>
            <a:endParaRPr lang="zh-CN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indent="0">
              <a:buFont typeface="Wingdings" panose="05000000000000000000" pitchFamily="2" charset="2"/>
              <a:buNone/>
            </a:pPr>
            <a:endParaRPr lang="en-US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rgbClr val="002060"/>
                </a:solidFill>
              </a:rPr>
              <a:t>SA8000-2014</a:t>
            </a:r>
            <a:r>
              <a:rPr lang="zh-CN" altLang="zh-CN" sz="2200" dirty="0">
                <a:solidFill>
                  <a:srgbClr val="002060"/>
                </a:solidFill>
              </a:rPr>
              <a:t>企业社会责任 </a:t>
            </a:r>
            <a:endParaRPr lang="zh-CN" altLang="zh-CN" sz="2200" dirty="0">
              <a:solidFill>
                <a:srgbClr val="002060"/>
              </a:solidFill>
            </a:endParaRPr>
          </a:p>
          <a:p>
            <a:pPr indent="0">
              <a:buFont typeface="Wingdings" panose="05000000000000000000" pitchFamily="2" charset="2"/>
              <a:buNone/>
            </a:pPr>
            <a:endParaRPr lang="zh-CN" altLang="zh-CN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 smtClean="0">
                <a:solidFill>
                  <a:schemeClr val="bg1">
                    <a:lumMod val="50000"/>
                  </a:schemeClr>
                </a:solidFill>
              </a:rPr>
              <a:t>27001-2013</a:t>
            </a:r>
            <a:r>
              <a:rPr lang="zh-CN" altLang="zh-CN" sz="2200" dirty="0">
                <a:solidFill>
                  <a:schemeClr val="bg1">
                    <a:lumMod val="50000"/>
                  </a:schemeClr>
                </a:solidFill>
              </a:rPr>
              <a:t>信息安全管理体系国际标</a:t>
            </a:r>
            <a:r>
              <a:rPr lang="zh-CN" altLang="zh-CN" sz="2200" dirty="0" smtClean="0">
                <a:solidFill>
                  <a:schemeClr val="bg1">
                    <a:lumMod val="50000"/>
                  </a:schemeClr>
                </a:solidFill>
              </a:rPr>
              <a:t>准</a:t>
            </a:r>
            <a:endParaRPr lang="zh-CN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indent="0">
              <a:buFont typeface="Wingdings" panose="05000000000000000000" pitchFamily="2" charset="2"/>
              <a:buNone/>
            </a:pPr>
            <a:endParaRPr lang="en-US" altLang="zh-CN" sz="22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zh-CN" sz="2200" dirty="0" smtClean="0">
                <a:solidFill>
                  <a:srgbClr val="002060"/>
                </a:solidFill>
              </a:rPr>
              <a:t>安</a:t>
            </a:r>
            <a:r>
              <a:rPr lang="zh-CN" altLang="zh-CN" sz="2200" dirty="0">
                <a:solidFill>
                  <a:srgbClr val="002060"/>
                </a:solidFill>
              </a:rPr>
              <a:t>全标准化</a:t>
            </a:r>
            <a:endParaRPr lang="zh-CN" altLang="zh-CN" sz="22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200" dirty="0">
                <a:solidFill>
                  <a:schemeClr val="bg1">
                    <a:lumMod val="50000"/>
                  </a:schemeClr>
                </a:solidFill>
              </a:rPr>
              <a:t>..........</a:t>
            </a:r>
            <a:endParaRPr lang="en-US" altLang="zh-CN" sz="2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i="0" dirty="0">
                <a:solidFill>
                  <a:srgbClr val="0070C0"/>
                </a:solidFill>
              </a:rPr>
              <a:t>我们</a:t>
            </a:r>
            <a:r>
              <a:rPr lang="zh-CN" altLang="en-US" sz="3600" i="0" dirty="0" smtClean="0">
                <a:solidFill>
                  <a:srgbClr val="0070C0"/>
                </a:solidFill>
              </a:rPr>
              <a:t>的客户</a:t>
            </a:r>
            <a:endParaRPr lang="zh-CN" altLang="en-US" sz="3600" i="0" dirty="0" smtClean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7030" y="1417320"/>
            <a:ext cx="8596630" cy="4892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u="sng" dirty="0">
                <a:solidFill>
                  <a:schemeClr val="tx1"/>
                </a:solidFill>
              </a:rPr>
              <a:t>企业内部培训</a:t>
            </a:r>
            <a:r>
              <a:rPr lang="en-US" altLang="zh-CN" sz="2400" u="sng" dirty="0">
                <a:solidFill>
                  <a:schemeClr val="tx1"/>
                </a:solidFill>
              </a:rPr>
              <a:t>(</a:t>
            </a:r>
            <a:r>
              <a:rPr lang="zh-CN" altLang="en-US" sz="2400" u="sng" dirty="0">
                <a:solidFill>
                  <a:schemeClr val="tx1"/>
                </a:solidFill>
                <a:ea typeface="宋体" panose="02010600030101010101" pitchFamily="2" charset="-122"/>
              </a:rPr>
              <a:t>典型客户</a:t>
            </a:r>
            <a:r>
              <a:rPr lang="en-US" altLang="zh-CN" sz="2400" u="sng" dirty="0">
                <a:solidFill>
                  <a:schemeClr val="tx1"/>
                </a:solidFill>
              </a:rPr>
              <a:t>)</a:t>
            </a:r>
            <a:r>
              <a:rPr lang="zh-CN" altLang="zh-CN" sz="2400" u="sng" dirty="0">
                <a:solidFill>
                  <a:schemeClr val="tx1"/>
                </a:solidFill>
              </a:rPr>
              <a:t>：</a:t>
            </a:r>
            <a:endParaRPr lang="zh-CN" altLang="zh-CN" sz="2400" u="sng" dirty="0">
              <a:solidFill>
                <a:schemeClr val="tx1"/>
              </a:solidFill>
            </a:endParaRPr>
          </a:p>
          <a:p>
            <a:endParaRPr lang="zh-CN" altLang="zh-CN" sz="2400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ClrTx/>
              <a:buFont typeface="Wingdings" panose="05000000000000000000" charset="0"/>
              <a:buChar char="Ø"/>
            </a:pPr>
            <a:r>
              <a:rPr lang="en-US" altLang="zh-CN" sz="2400" dirty="0">
                <a:solidFill>
                  <a:schemeClr val="tx1"/>
                </a:solidFill>
              </a:rPr>
              <a:t> 1</a:t>
            </a:r>
            <a:r>
              <a:rPr lang="zh-CN" altLang="zh-CN" sz="2400" dirty="0">
                <a:solidFill>
                  <a:schemeClr val="tx1"/>
                </a:solidFill>
              </a:rPr>
              <a:t>、无锡尚德太阳能电力有限公司</a:t>
            </a:r>
            <a:r>
              <a:rPr lang="en-US" altLang="zh-CN" sz="2400" dirty="0">
                <a:solidFill>
                  <a:schemeClr val="tx1"/>
                </a:solidFill>
              </a:rPr>
              <a:t>       </a:t>
            </a:r>
            <a:endParaRPr lang="en-US" altLang="zh-CN" sz="2400" dirty="0">
              <a:solidFill>
                <a:schemeClr val="tx1"/>
              </a:solidFill>
            </a:endParaRPr>
          </a:p>
          <a:p>
            <a:r>
              <a:rPr lang="en-US" altLang="zh-CN" sz="2400" dirty="0">
                <a:solidFill>
                  <a:schemeClr val="tx1"/>
                </a:solidFill>
              </a:rPr>
              <a:t>           ISO9001-2015</a:t>
            </a:r>
            <a:r>
              <a:rPr lang="zh-CN" altLang="zh-CN" sz="2400" dirty="0">
                <a:solidFill>
                  <a:schemeClr val="tx1"/>
                </a:solidFill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</a:rPr>
              <a:t>ISO14001-2015</a:t>
            </a:r>
            <a:r>
              <a:rPr lang="zh-CN" altLang="zh-CN" sz="2400" dirty="0">
                <a:solidFill>
                  <a:schemeClr val="tx1"/>
                </a:solidFill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</a:rPr>
              <a:t>OHSAS18001- </a:t>
            </a:r>
            <a:endParaRPr lang="en-US" altLang="zh-CN" sz="2400" dirty="0">
              <a:solidFill>
                <a:schemeClr val="tx1"/>
              </a:solidFill>
            </a:endParaRPr>
          </a:p>
          <a:p>
            <a:r>
              <a:rPr lang="en-US" altLang="zh-CN" sz="2400" dirty="0">
                <a:solidFill>
                  <a:schemeClr val="tx1"/>
                </a:solidFill>
              </a:rPr>
              <a:t>           2007</a:t>
            </a:r>
            <a:r>
              <a:rPr lang="zh-CN" altLang="zh-CN" sz="2400" dirty="0">
                <a:solidFill>
                  <a:schemeClr val="tx1"/>
                </a:solidFill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</a:rPr>
              <a:t>SA8000-2014 </a:t>
            </a:r>
            <a:endParaRPr lang="en-US" altLang="zh-CN" sz="2400" dirty="0">
              <a:solidFill>
                <a:schemeClr val="tx1"/>
              </a:solidFill>
            </a:endParaRPr>
          </a:p>
          <a:p>
            <a:endParaRPr lang="en-US" altLang="zh-CN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sz="2400" dirty="0">
                <a:solidFill>
                  <a:schemeClr val="tx1"/>
                </a:solidFill>
              </a:rPr>
              <a:t>2</a:t>
            </a:r>
            <a:r>
              <a:rPr lang="zh-CN" altLang="zh-CN" sz="2400" dirty="0">
                <a:solidFill>
                  <a:schemeClr val="tx1"/>
                </a:solidFill>
              </a:rPr>
              <a:t>、无锡市斯威克科技有限公司</a:t>
            </a:r>
            <a:r>
              <a:rPr lang="en-US" altLang="zh-CN" sz="2400" dirty="0">
                <a:solidFill>
                  <a:schemeClr val="tx1"/>
                </a:solidFill>
              </a:rPr>
              <a:t>        </a:t>
            </a:r>
            <a:endParaRPr lang="en-US" altLang="zh-CN" sz="2400" dirty="0">
              <a:solidFill>
                <a:schemeClr val="tx1"/>
              </a:solidFill>
            </a:endParaRPr>
          </a:p>
          <a:p>
            <a:r>
              <a:rPr lang="en-US" altLang="zh-CN" sz="2400" dirty="0">
                <a:solidFill>
                  <a:schemeClr val="tx1"/>
                </a:solidFill>
              </a:rPr>
              <a:t>          ISO9001-2015 </a:t>
            </a:r>
            <a:endParaRPr lang="en-US" altLang="zh-CN" sz="2400" dirty="0">
              <a:solidFill>
                <a:schemeClr val="tx1"/>
              </a:solidFill>
            </a:endParaRPr>
          </a:p>
          <a:p>
            <a:endParaRPr lang="en-US" altLang="zh-CN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sz="2400" dirty="0">
                <a:solidFill>
                  <a:schemeClr val="tx1"/>
                </a:solidFill>
              </a:rPr>
              <a:t>3</a:t>
            </a:r>
            <a:r>
              <a:rPr lang="zh-CN" altLang="zh-CN" sz="2400" dirty="0">
                <a:solidFill>
                  <a:schemeClr val="tx1"/>
                </a:solidFill>
              </a:rPr>
              <a:t>、无锡宏达热处理锻造有限公司</a:t>
            </a:r>
            <a:r>
              <a:rPr lang="en-US" altLang="zh-CN" sz="2400" dirty="0">
                <a:solidFill>
                  <a:schemeClr val="tx1"/>
                </a:solidFill>
              </a:rPr>
              <a:t> /</a:t>
            </a:r>
            <a:r>
              <a:rPr lang="zh-CN" altLang="en-US" sz="2400" dirty="0">
                <a:solidFill>
                  <a:schemeClr val="tx1"/>
                </a:solidFill>
                <a:ea typeface="宋体" panose="02010600030101010101" pitchFamily="2" charset="-122"/>
              </a:rPr>
              <a:t>无锡大星电子有限公司</a:t>
            </a:r>
            <a:r>
              <a:rPr lang="en-US" altLang="zh-CN" sz="2400" dirty="0">
                <a:solidFill>
                  <a:schemeClr val="tx1"/>
                </a:solidFill>
              </a:rPr>
              <a:t>    </a:t>
            </a:r>
            <a:endParaRPr lang="en-US" altLang="zh-CN" sz="2400" dirty="0">
              <a:solidFill>
                <a:schemeClr val="tx1"/>
              </a:solidFill>
            </a:endParaRPr>
          </a:p>
          <a:p>
            <a:r>
              <a:rPr lang="en-US" altLang="zh-CN" sz="2400" dirty="0">
                <a:solidFill>
                  <a:schemeClr val="tx1"/>
                </a:solidFill>
              </a:rPr>
              <a:t>          TS16949-2009 /IATF16949</a:t>
            </a:r>
            <a:endParaRPr lang="en-US" altLang="zh-CN" sz="2400" dirty="0">
              <a:solidFill>
                <a:schemeClr val="tx1"/>
              </a:solidFill>
            </a:endParaRPr>
          </a:p>
          <a:p>
            <a:endParaRPr lang="en-US" altLang="zh-CN" sz="2400" dirty="0" smtClean="0">
              <a:solidFill>
                <a:schemeClr val="tx1"/>
              </a:solidFill>
              <a:latin typeface="MicrosoftYaHei"/>
            </a:endParaRPr>
          </a:p>
          <a:p>
            <a:pPr indent="0">
              <a:buFont typeface="Wingdings" panose="05000000000000000000" charset="0"/>
              <a:buNone/>
            </a:pPr>
            <a:endParaRPr lang="en-US" altLang="zh-CN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dirty="0">
                <a:solidFill>
                  <a:srgbClr val="0070C0"/>
                </a:solidFill>
                <a:sym typeface="+mn-ea"/>
              </a:rPr>
              <a:t>我们</a:t>
            </a:r>
            <a:r>
              <a:rPr lang="zh-CN" altLang="en-US" dirty="0" smtClean="0">
                <a:solidFill>
                  <a:srgbClr val="0070C0"/>
                </a:solidFill>
                <a:sym typeface="+mn-ea"/>
              </a:rPr>
              <a:t>的客户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2105" y="1527810"/>
            <a:ext cx="8229600" cy="4526280"/>
          </a:xfrm>
        </p:spPr>
        <p:txBody>
          <a:bodyPr/>
          <a:p>
            <a:r>
              <a:rPr lang="zh-CN" altLang="zh-CN" u="sng" dirty="0">
                <a:sym typeface="+mn-ea"/>
              </a:rPr>
              <a:t>企业内部培训</a:t>
            </a:r>
            <a:r>
              <a:rPr lang="en-US" altLang="zh-CN" u="sng" dirty="0">
                <a:sym typeface="+mn-ea"/>
              </a:rPr>
              <a:t>(</a:t>
            </a:r>
            <a:r>
              <a:rPr lang="zh-CN" altLang="en-US" u="sng" dirty="0">
                <a:ea typeface="宋体" panose="02010600030101010101" pitchFamily="2" charset="-122"/>
                <a:sym typeface="+mn-ea"/>
              </a:rPr>
              <a:t>典型客户</a:t>
            </a:r>
            <a:r>
              <a:rPr lang="en-US" altLang="zh-CN" u="sng" dirty="0">
                <a:sym typeface="+mn-ea"/>
              </a:rPr>
              <a:t>)</a:t>
            </a:r>
            <a:r>
              <a:rPr lang="zh-CN" altLang="zh-CN" u="sng" dirty="0">
                <a:sym typeface="+mn-ea"/>
              </a:rPr>
              <a:t>：</a:t>
            </a:r>
            <a:endParaRPr lang="zh-CN" altLang="zh-CN" u="sng" dirty="0">
              <a:solidFill>
                <a:schemeClr val="tx1"/>
              </a:solidFill>
            </a:endParaRPr>
          </a:p>
          <a:p>
            <a:endParaRPr lang="zh-CN" altLang="zh-CN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ClrTx/>
              <a:buFont typeface="Wingdings" panose="05000000000000000000" charset="0"/>
              <a:buChar char="Ø"/>
            </a:pPr>
            <a:r>
              <a:rPr lang="en-US" altLang="zh-CN" dirty="0">
                <a:sym typeface="+mn-ea"/>
              </a:rPr>
              <a:t>4</a:t>
            </a:r>
            <a:r>
              <a:rPr lang="zh-CN" altLang="zh-CN" dirty="0">
                <a:sym typeface="+mn-ea"/>
              </a:rPr>
              <a:t>、无锡荣能半导体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Font typeface="Wingdings" panose="05000000000000000000" charset="0"/>
              <a:buNone/>
            </a:pPr>
            <a:r>
              <a:rPr lang="zh-CN" altLang="en-US" dirty="0">
                <a:solidFill>
                  <a:schemeClr val="tx1"/>
                </a:solidFill>
              </a:rPr>
              <a:t>           班组长、中层干部训练训练营</a:t>
            </a:r>
            <a:endParaRPr lang="zh-CN" altLang="en-US" dirty="0">
              <a:solidFill>
                <a:schemeClr val="tx1"/>
              </a:solidFill>
            </a:endParaRPr>
          </a:p>
          <a:p>
            <a:endParaRPr lang="en-US" altLang="zh-CN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dirty="0">
                <a:sym typeface="+mn-ea"/>
              </a:rPr>
              <a:t>5</a:t>
            </a:r>
            <a:r>
              <a:rPr lang="zh-CN" altLang="zh-CN" dirty="0">
                <a:sym typeface="+mn-ea"/>
              </a:rPr>
              <a:t>、宜兴博砚电子</a:t>
            </a:r>
            <a:r>
              <a:rPr lang="en-US" altLang="zh-CN" dirty="0">
                <a:sym typeface="+mn-ea"/>
              </a:rPr>
              <a:t>    </a:t>
            </a:r>
            <a:endParaRPr lang="en-US" altLang="zh-CN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dirty="0">
                <a:sym typeface="+mn-ea"/>
              </a:rPr>
              <a:t>          5S</a:t>
            </a:r>
            <a:r>
              <a:rPr lang="zh-CN" altLang="en-US" dirty="0">
                <a:sym typeface="+mn-ea"/>
              </a:rPr>
              <a:t>、精益生产</a:t>
            </a:r>
            <a:endParaRPr lang="zh-CN" altLang="en-US" dirty="0">
              <a:solidFill>
                <a:schemeClr val="tx1"/>
              </a:solidFill>
              <a:sym typeface="+mn-ea"/>
            </a:endParaRPr>
          </a:p>
          <a:p>
            <a:endParaRPr lang="en-US" altLang="zh-CN" dirty="0" smtClean="0">
              <a:solidFill>
                <a:schemeClr val="tx1"/>
              </a:solidFill>
              <a:latin typeface="MicrosoftYaHei"/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dirty="0">
                <a:solidFill>
                  <a:srgbClr val="7030A0"/>
                </a:solidFill>
                <a:sym typeface="+mn-ea"/>
              </a:rPr>
              <a:t>  .........</a:t>
            </a:r>
            <a:endParaRPr lang="en-US" altLang="zh-CN" dirty="0">
              <a:solidFill>
                <a:srgbClr val="7030A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600" i="0" dirty="0">
                <a:solidFill>
                  <a:srgbClr val="0070C0"/>
                </a:solidFill>
                <a:sym typeface="+mn-ea"/>
              </a:rPr>
              <a:t>我们</a:t>
            </a:r>
            <a:r>
              <a:rPr lang="zh-CN" altLang="en-US" sz="3600" i="0" dirty="0" smtClean="0">
                <a:solidFill>
                  <a:srgbClr val="0070C0"/>
                </a:solidFill>
                <a:sym typeface="+mn-ea"/>
              </a:rPr>
              <a:t>的客户</a:t>
            </a:r>
            <a:endParaRPr lang="zh-CN" altLang="en-US" sz="36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sz="2400" u="sng" dirty="0">
                <a:solidFill>
                  <a:srgbClr val="7030A0"/>
                </a:solidFill>
                <a:sym typeface="+mn-ea"/>
              </a:rPr>
              <a:t> </a:t>
            </a:r>
            <a:r>
              <a:rPr lang="en-US" altLang="zh-CN" sz="2400" u="sng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  </a:t>
            </a:r>
            <a:r>
              <a:rPr lang="zh-CN" altLang="zh-CN" sz="2400" u="sng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企业管理顾</a:t>
            </a:r>
            <a:r>
              <a:rPr lang="zh-CN" altLang="zh-CN" sz="2400" u="sng" dirty="0" smtClean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问</a:t>
            </a:r>
            <a:r>
              <a:rPr lang="en-US" altLang="zh-CN" sz="2400" u="sng" dirty="0" smtClean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 </a:t>
            </a:r>
            <a:r>
              <a:rPr lang="zh-CN" altLang="en-US" sz="2400" u="sng" dirty="0" smtClean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：</a:t>
            </a:r>
            <a:endParaRPr lang="zh-CN" altLang="en-US" sz="2400" u="sng" dirty="0" smtClean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endParaRPr lang="zh-CN" altLang="en-US" sz="2400" u="sng" dirty="0" smtClean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2400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1</a:t>
            </a:r>
            <a:r>
              <a:rPr lang="zh-CN" altLang="zh-CN" sz="2400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、无锡华能热能设备有限公司</a:t>
            </a:r>
            <a:endParaRPr lang="zh-CN" altLang="zh-CN" sz="2400" dirty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endParaRPr lang="zh-CN" altLang="zh-CN" sz="2400" dirty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2400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2</a:t>
            </a:r>
            <a:r>
              <a:rPr lang="zh-CN" altLang="zh-CN" sz="2400" dirty="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  <a:sym typeface="+mn-ea"/>
              </a:rPr>
              <a:t>、江苏艾德曼森工程设计有限公司</a:t>
            </a:r>
            <a:endParaRPr lang="zh-CN" altLang="zh-CN" sz="2400" dirty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endParaRPr lang="zh-CN" altLang="zh-CN" sz="2400" dirty="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240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</a:rPr>
              <a:t>3</a:t>
            </a:r>
            <a:r>
              <a:rPr lang="zh-CN" altLang="en-US" sz="240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</a:rPr>
              <a:t>、常州泓财铝业有限公司</a:t>
            </a:r>
            <a:endParaRPr lang="zh-CN" altLang="en-US" sz="240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</a:endParaRPr>
          </a:p>
          <a:p>
            <a:endParaRPr lang="zh-CN" altLang="en-US" sz="240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</a:endParaRPr>
          </a:p>
          <a:p>
            <a:r>
              <a:rPr lang="en-US" altLang="zh-CN" sz="240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</a:rPr>
              <a:t>4</a:t>
            </a:r>
            <a:r>
              <a:rPr lang="zh-CN" altLang="zh-CN" sz="240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</a:rPr>
              <a:t>、无锡泓意宝科技有限公司</a:t>
            </a:r>
            <a:endParaRPr lang="zh-CN" altLang="zh-CN" sz="240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</a:endParaRPr>
          </a:p>
          <a:p>
            <a:pPr marL="0" indent="0">
              <a:buNone/>
            </a:pPr>
            <a:r>
              <a:rPr lang="en-US" altLang="zh-CN" sz="2400">
                <a:solidFill>
                  <a:srgbClr val="7030A0"/>
                </a:solidFill>
                <a:latin typeface="华文宋体" panose="02010600040101010101" charset="-122"/>
                <a:ea typeface="华文宋体" panose="02010600040101010101" charset="-122"/>
              </a:rPr>
              <a:t>  .......</a:t>
            </a:r>
            <a:endParaRPr lang="en-US" altLang="zh-CN" sz="2400">
              <a:solidFill>
                <a:srgbClr val="7030A0"/>
              </a:solidFill>
              <a:latin typeface="华文宋体" panose="02010600040101010101" charset="-122"/>
              <a:ea typeface="华文宋体" panose="02010600040101010101" charset="-122"/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3270" y="53975"/>
            <a:ext cx="5383530" cy="687705"/>
          </a:xfrm>
        </p:spPr>
        <p:txBody>
          <a:bodyPr/>
          <a:lstStyle/>
          <a:p>
            <a:r>
              <a:rPr lang="zh-CN" altLang="en-US" sz="3600" i="0" dirty="0">
                <a:solidFill>
                  <a:srgbClr val="0070C0"/>
                </a:solidFill>
              </a:rPr>
              <a:t>我们</a:t>
            </a:r>
            <a:r>
              <a:rPr lang="zh-CN" altLang="en-US" sz="3600" i="0" dirty="0" smtClean="0">
                <a:solidFill>
                  <a:srgbClr val="0070C0"/>
                </a:solidFill>
              </a:rPr>
              <a:t>的客户</a:t>
            </a:r>
            <a:endParaRPr lang="zh-CN" altLang="en-US" sz="3600" i="0" dirty="0" smtClean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2235" y="741680"/>
            <a:ext cx="8933815" cy="6062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u="sng" dirty="0">
                <a:solidFill>
                  <a:schemeClr val="tx1"/>
                </a:solidFill>
              </a:rPr>
              <a:t>企业提供的认证咨询客户 ：</a:t>
            </a:r>
            <a:endParaRPr lang="zh-CN" altLang="zh-CN" sz="2400" u="sng" dirty="0">
              <a:solidFill>
                <a:schemeClr val="tx1"/>
              </a:solidFill>
            </a:endParaRPr>
          </a:p>
          <a:p>
            <a:endParaRPr lang="zh-CN" altLang="en-US" sz="2400" i="1" dirty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r>
              <a:rPr lang="zh-CN" altLang="en-US" sz="2400" i="1" dirty="0">
                <a:solidFill>
                  <a:srgbClr val="C00000"/>
                </a:solidFill>
                <a:ea typeface="宋体" panose="02010600030101010101" pitchFamily="2" charset="-122"/>
              </a:rPr>
              <a:t>以下客户顺利通过第三方认证并获取国家证书</a:t>
            </a:r>
            <a:endParaRPr lang="zh-CN" altLang="en-US" sz="2400" i="1" dirty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endParaRPr lang="zh-CN" altLang="en-US" sz="2400" i="1" dirty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pPr marL="342900" indent="-342900">
              <a:buClrTx/>
              <a:buFont typeface="Wingdings" panose="05000000000000000000" charset="0"/>
              <a:buChar char="Ø"/>
            </a:pPr>
            <a:r>
              <a:rPr lang="en-US" altLang="zh-CN" sz="2000" dirty="0">
                <a:solidFill>
                  <a:schemeClr val="tx1"/>
                </a:solidFill>
              </a:rPr>
              <a:t>1</a:t>
            </a:r>
            <a:r>
              <a:rPr lang="zh-CN" altLang="zh-CN" sz="2000" dirty="0">
                <a:solidFill>
                  <a:schemeClr val="tx1"/>
                </a:solidFill>
              </a:rPr>
              <a:t>、 </a:t>
            </a:r>
            <a:r>
              <a:rPr lang="en-US" altLang="zh-CN" sz="2000" dirty="0">
                <a:solidFill>
                  <a:schemeClr val="tx1"/>
                </a:solidFill>
              </a:rPr>
              <a:t>山东胜舟新能源有限公司    </a:t>
            </a:r>
            <a:endParaRPr lang="en-US" altLang="zh-CN" sz="2000" dirty="0">
              <a:solidFill>
                <a:schemeClr val="tx1"/>
              </a:solidFill>
            </a:endParaRPr>
          </a:p>
          <a:p>
            <a:r>
              <a:rPr lang="en-US" altLang="zh-CN" sz="2000" dirty="0">
                <a:solidFill>
                  <a:schemeClr val="tx1"/>
                </a:solidFill>
              </a:rPr>
              <a:t>           ISO9001-2008</a:t>
            </a:r>
            <a:r>
              <a:rPr lang="zh-CN" altLang="zh-CN" sz="2000" dirty="0">
                <a:solidFill>
                  <a:schemeClr val="tx1"/>
                </a:solidFill>
              </a:rPr>
              <a:t>、</a:t>
            </a:r>
            <a:r>
              <a:rPr lang="en-US" altLang="zh-CN" sz="2000" dirty="0">
                <a:solidFill>
                  <a:schemeClr val="tx1"/>
                </a:solidFill>
              </a:rPr>
              <a:t>ISO14001-2004</a:t>
            </a:r>
            <a:r>
              <a:rPr lang="zh-CN" altLang="zh-CN" sz="2000" dirty="0">
                <a:solidFill>
                  <a:schemeClr val="tx1"/>
                </a:solidFill>
              </a:rPr>
              <a:t>、</a:t>
            </a:r>
            <a:r>
              <a:rPr lang="en-US" altLang="zh-CN" sz="2000" dirty="0">
                <a:solidFill>
                  <a:schemeClr val="tx1"/>
                </a:solidFill>
              </a:rPr>
              <a:t>OHSAS18001- 20</a:t>
            </a:r>
            <a:r>
              <a:rPr lang="en-US" sz="2000" dirty="0">
                <a:solidFill>
                  <a:schemeClr val="tx1"/>
                </a:solidFill>
              </a:rPr>
              <a:t>07</a:t>
            </a:r>
            <a:endParaRPr lang="en-US" sz="2000" dirty="0">
              <a:solidFill>
                <a:schemeClr val="tx1"/>
              </a:solidFill>
            </a:endParaRPr>
          </a:p>
          <a:p>
            <a:endParaRPr lang="en-US" altLang="zh-CN" sz="20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sz="2000" dirty="0">
                <a:solidFill>
                  <a:schemeClr val="tx1"/>
                </a:solidFill>
              </a:rPr>
              <a:t>2</a:t>
            </a:r>
            <a:r>
              <a:rPr lang="zh-CN" altLang="zh-CN" sz="2000" dirty="0">
                <a:solidFill>
                  <a:schemeClr val="tx1"/>
                </a:solidFill>
              </a:rPr>
              <a:t>、无锡市金贝机械制造有限公司</a:t>
            </a:r>
            <a:r>
              <a:rPr lang="en-US" altLang="zh-CN" sz="2000" dirty="0">
                <a:sym typeface="+mn-ea"/>
              </a:rPr>
              <a:t>   </a:t>
            </a:r>
            <a:r>
              <a:rPr lang="en-US" altLang="zh-CN" sz="2000" dirty="0">
                <a:solidFill>
                  <a:schemeClr val="tx1"/>
                </a:solidFill>
              </a:rPr>
              <a:t>     TS16949-2009 </a:t>
            </a:r>
            <a:endParaRPr lang="zh-CN" altLang="en-US" sz="2000" dirty="0" smtClean="0">
              <a:solidFill>
                <a:schemeClr val="tx1"/>
              </a:solidFill>
              <a:latin typeface="MicrosoftYaHei"/>
            </a:endParaRPr>
          </a:p>
          <a:p>
            <a:endParaRPr lang="zh-CN" altLang="en-US" sz="2000" dirty="0" smtClean="0">
              <a:solidFill>
                <a:srgbClr val="7030A0"/>
              </a:solidFill>
              <a:latin typeface="MicrosoftYaHei"/>
            </a:endParaRPr>
          </a:p>
          <a:p>
            <a:pPr marL="342900" indent="-342900">
              <a:buFont typeface="Wingdings" panose="05000000000000000000" charset="0"/>
              <a:buChar char="Ø"/>
            </a:pPr>
            <a:r>
              <a:rPr lang="en-US" altLang="zh-CN" sz="2000" dirty="0">
                <a:solidFill>
                  <a:srgbClr val="7030A0"/>
                </a:solidFill>
              </a:rPr>
              <a:t>  .........</a:t>
            </a:r>
            <a:endParaRPr lang="en-US" altLang="zh-CN" sz="2000" dirty="0">
              <a:solidFill>
                <a:srgbClr val="7030A0"/>
              </a:solidFill>
            </a:endParaRPr>
          </a:p>
          <a:p>
            <a:pPr marL="342900" indent="-342900">
              <a:buFont typeface="Wingdings" panose="05000000000000000000" charset="0"/>
              <a:buChar char="Ø"/>
            </a:pPr>
            <a:endParaRPr lang="en-US" altLang="zh-CN" sz="2400" dirty="0">
              <a:solidFill>
                <a:srgbClr val="7030A0"/>
              </a:solidFill>
            </a:endParaRPr>
          </a:p>
          <a:p>
            <a:pPr indent="0">
              <a:buFont typeface="Wingdings" panose="05000000000000000000" charset="0"/>
              <a:buNone/>
            </a:pPr>
            <a:r>
              <a:rPr lang="zh-CN" altLang="en-US" sz="2400" i="1" dirty="0">
                <a:solidFill>
                  <a:srgbClr val="C00000"/>
                </a:solidFill>
                <a:ea typeface="宋体" panose="02010600030101010101" pitchFamily="2" charset="-122"/>
                <a:sym typeface="+mn-ea"/>
              </a:rPr>
              <a:t>以下客户顺利通过客户审核（二方审核</a:t>
            </a:r>
            <a:r>
              <a:rPr lang="zh-CN" sz="2400" i="1" dirty="0">
                <a:solidFill>
                  <a:srgbClr val="C00000"/>
                </a:solidFill>
                <a:ea typeface="宋体" panose="02010600030101010101" pitchFamily="2" charset="-122"/>
                <a:sym typeface="+mn-ea"/>
              </a:rPr>
              <a:t>）</a:t>
            </a:r>
            <a:endParaRPr lang="zh-CN" sz="2400" i="1" dirty="0">
              <a:solidFill>
                <a:srgbClr val="C00000"/>
              </a:solidFill>
              <a:ea typeface="宋体" panose="02010600030101010101" pitchFamily="2" charset="-122"/>
              <a:sym typeface="+mn-ea"/>
            </a:endParaRPr>
          </a:p>
          <a:p>
            <a:pPr indent="0">
              <a:buFont typeface="Wingdings" panose="05000000000000000000" charset="0"/>
              <a:buNone/>
            </a:pPr>
            <a:endParaRPr lang="zh-CN" sz="2400" i="1" dirty="0">
              <a:solidFill>
                <a:srgbClr val="C00000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>
              <a:buFont typeface="Wingdings" panose="05000000000000000000" charset="0"/>
              <a:buChar char="ü"/>
            </a:pPr>
            <a:r>
              <a:rPr lang="en-US" altLang="zh-CN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</a:rPr>
              <a:t>、</a:t>
            </a:r>
            <a:r>
              <a:rPr lang="zh-CN" altLang="zh-CN" sz="2000" dirty="0">
                <a:solidFill>
                  <a:schemeClr val="accent1">
                    <a:lumMod val="50000"/>
                  </a:schemeClr>
                </a:solidFill>
                <a:sym typeface="+mn-ea"/>
              </a:rPr>
              <a:t>无锡华能热能设备有限公司    西门子和</a:t>
            </a:r>
            <a:r>
              <a:rPr lang="en-US" altLang="zh-CN" sz="2000" dirty="0">
                <a:solidFill>
                  <a:schemeClr val="accent1">
                    <a:lumMod val="50000"/>
                  </a:schemeClr>
                </a:solidFill>
                <a:sym typeface="+mn-ea"/>
              </a:rPr>
              <a:t>GE</a:t>
            </a:r>
            <a:r>
              <a:rPr lang="zh-CN" altLang="en-US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 的二方审核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>
              <a:buFont typeface="Wingdings" panose="05000000000000000000" charset="0"/>
              <a:buChar char="ü"/>
            </a:pPr>
            <a:endParaRPr lang="zh-CN" altLang="en-US" sz="2000" dirty="0">
              <a:solidFill>
                <a:schemeClr val="accent1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>
              <a:buFont typeface="Wingdings" panose="05000000000000000000" charset="0"/>
              <a:buChar char="ü"/>
            </a:pPr>
            <a:r>
              <a:rPr lang="en-US" altLang="zh-CN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、宜兴博砚电子有限公司         上海仪电的二方审核</a:t>
            </a:r>
            <a:endParaRPr lang="zh-CN" altLang="en-US" sz="2000" dirty="0">
              <a:solidFill>
                <a:schemeClr val="accent1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>
              <a:buFont typeface="Wingdings" panose="05000000000000000000" charset="0"/>
              <a:buChar char="ü"/>
            </a:pPr>
            <a:endParaRPr lang="zh-CN" altLang="en-US" sz="2000" dirty="0">
              <a:solidFill>
                <a:schemeClr val="accent1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>
              <a:buFont typeface="Wingdings" panose="05000000000000000000" charset="0"/>
              <a:buChar char="ü"/>
            </a:pPr>
            <a:r>
              <a:rPr lang="en-US" altLang="zh-CN" sz="2000" dirty="0">
                <a:solidFill>
                  <a:schemeClr val="accent1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  .........</a:t>
            </a:r>
            <a:endParaRPr lang="en-US" altLang="zh-CN" sz="2000" dirty="0">
              <a:solidFill>
                <a:schemeClr val="accent1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2400" i="0" dirty="0" smtClean="0"/>
              <a:t>公开课</a:t>
            </a:r>
            <a:endParaRPr lang="zh-CN" altLang="en-US" sz="2400" i="0" dirty="0"/>
          </a:p>
        </p:txBody>
      </p:sp>
      <p:sp>
        <p:nvSpPr>
          <p:cNvPr id="21" name="副标题 20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4130" y="2270760"/>
            <a:ext cx="9168130" cy="453517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400" i="0" dirty="0" smtClean="0"/>
              <a:t>2017</a:t>
            </a:r>
            <a:r>
              <a:rPr lang="zh-CN" altLang="en-US" sz="2400" i="0" dirty="0" smtClean="0"/>
              <a:t>年公开课安排</a:t>
            </a:r>
            <a:endParaRPr lang="zh-CN" altLang="en-US" sz="2400" i="0" dirty="0"/>
          </a:p>
        </p:txBody>
      </p:sp>
      <p:sp>
        <p:nvSpPr>
          <p:cNvPr id="21" name="内容占位符 20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rcRect r="10436"/>
          <a:stretch>
            <a:fillRect/>
          </a:stretch>
        </p:blipFill>
        <p:spPr>
          <a:xfrm>
            <a:off x="93345" y="1268730"/>
            <a:ext cx="8771255" cy="516128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rcRect r="10662"/>
          <a:stretch>
            <a:fillRect/>
          </a:stretch>
        </p:blipFill>
        <p:spPr>
          <a:xfrm>
            <a:off x="357505" y="1295400"/>
            <a:ext cx="8757285" cy="54362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400" i="0" dirty="0" smtClean="0"/>
              <a:t>2017</a:t>
            </a:r>
            <a:r>
              <a:rPr lang="zh-CN" altLang="en-US" sz="2400" i="0" dirty="0" smtClean="0"/>
              <a:t>年公开课安排</a:t>
            </a:r>
            <a:endParaRPr lang="zh-CN" altLang="en-US" sz="2400" i="0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i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lt"/>
              </a:rPr>
              <a:t>更多资讯  敬请联系</a:t>
            </a:r>
            <a:endParaRPr lang="zh-CN" altLang="en-US" sz="2800" i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+mn-lt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615365" y="1718191"/>
            <a:ext cx="6624736" cy="0"/>
          </a:xfrm>
          <a:prstGeom prst="line">
            <a:avLst/>
          </a:prstGeom>
          <a:noFill/>
          <a:ln w="2857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" name="Rectangle 5"/>
          <p:cNvSpPr/>
          <p:nvPr/>
        </p:nvSpPr>
        <p:spPr>
          <a:xfrm>
            <a:off x="971550" y="2997200"/>
            <a:ext cx="7703185" cy="29521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zh-CN" sz="24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无锡畅舟企业管理咨询有限公司  </a:t>
            </a:r>
            <a:endParaRPr lang="zh-CN" altLang="zh-CN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icrosoftYaHei"/>
            </a:endParaRPr>
          </a:p>
          <a:p>
            <a:endParaRPr lang="zh-CN" altLang="zh-CN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icrosoftYaHei"/>
            </a:endParaRPr>
          </a:p>
          <a:p>
            <a:r>
              <a:rPr lang="zh-CN" altLang="en-US" sz="2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联系人：江红芳</a:t>
            </a:r>
            <a:endParaRPr lang="zh-CN" altLang="en-US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zh-CN" altLang="en-US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手   </a:t>
            </a:r>
            <a:r>
              <a:rPr lang="zh-CN" altLang="en-US" sz="2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机：</a:t>
            </a:r>
            <a:r>
              <a:rPr lang="en-US" altLang="zh-CN" sz="2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138-1205-1308</a:t>
            </a:r>
            <a:endParaRPr lang="en-US" altLang="zh-CN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n-US" altLang="zh-CN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邮   </a:t>
            </a:r>
            <a:r>
              <a:rPr lang="zh-CN" altLang="en-US" sz="2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箱：</a:t>
            </a:r>
            <a:r>
              <a:rPr lang="en-US" altLang="zh-CN" sz="24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jhfang960108@163.com</a:t>
            </a:r>
            <a:endParaRPr lang="en-US" altLang="zh-CN" sz="24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n-US" altLang="zh-CN" sz="24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 A">
  <a:themeElements>
    <a:clrScheme name="">
      <a:dk1>
        <a:srgbClr val="000000"/>
      </a:dk1>
      <a:lt1>
        <a:srgbClr val="FFFFFF"/>
      </a:lt1>
      <a:dk2>
        <a:srgbClr val="747678"/>
      </a:dk2>
      <a:lt2>
        <a:srgbClr val="808080"/>
      </a:lt2>
      <a:accent1>
        <a:srgbClr val="005293"/>
      </a:accent1>
      <a:accent2>
        <a:srgbClr val="00B9E4"/>
      </a:accent2>
      <a:accent3>
        <a:srgbClr val="FFFFFF"/>
      </a:accent3>
      <a:accent4>
        <a:srgbClr val="000000"/>
      </a:accent4>
      <a:accent5>
        <a:srgbClr val="AAB3C8"/>
      </a:accent5>
      <a:accent6>
        <a:srgbClr val="00A7CF"/>
      </a:accent6>
      <a:hlink>
        <a:srgbClr val="FCD900"/>
      </a:hlink>
      <a:folHlink>
        <a:srgbClr val="EF4E23"/>
      </a:folHlink>
    </a:clrScheme>
    <a:fontScheme name="Template 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0000" tIns="46800" rIns="90000" bIns="4680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0000" tIns="46800" rIns="90000" bIns="4680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emplate 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A 8">
        <a:dk1>
          <a:srgbClr val="000000"/>
        </a:dk1>
        <a:lt1>
          <a:srgbClr val="FFFFFF"/>
        </a:lt1>
        <a:dk2>
          <a:srgbClr val="747678"/>
        </a:dk2>
        <a:lt2>
          <a:srgbClr val="808080"/>
        </a:lt2>
        <a:accent1>
          <a:srgbClr val="005293"/>
        </a:accent1>
        <a:accent2>
          <a:srgbClr val="00B9E4"/>
        </a:accent2>
        <a:accent3>
          <a:srgbClr val="FFFFFF"/>
        </a:accent3>
        <a:accent4>
          <a:srgbClr val="000000"/>
        </a:accent4>
        <a:accent5>
          <a:srgbClr val="AAB3C8"/>
        </a:accent5>
        <a:accent6>
          <a:srgbClr val="00A7CF"/>
        </a:accent6>
        <a:hlink>
          <a:srgbClr val="FCD900"/>
        </a:hlink>
        <a:folHlink>
          <a:srgbClr val="FF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人际关系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微软雅黑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3C1DA"/>
        </a:accent5>
        <a:accent6>
          <a:srgbClr val="AC4744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2013  UA 运输投诉问题20130710</Template>
  <TotalTime>0</TotalTime>
  <Words>1038</Words>
  <Application>WPS 演示</Application>
  <PresentationFormat>On-screen Show (4:3)</PresentationFormat>
  <Paragraphs>111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13</vt:i4>
      </vt:variant>
    </vt:vector>
  </HeadingPairs>
  <TitlesOfParts>
    <vt:vector size="30" baseType="lpstr">
      <vt:lpstr>Arial</vt:lpstr>
      <vt:lpstr>宋体</vt:lpstr>
      <vt:lpstr>Wingdings</vt:lpstr>
      <vt:lpstr>幼圆</vt:lpstr>
      <vt:lpstr>华文琥珀</vt:lpstr>
      <vt:lpstr>Times New Roman</vt:lpstr>
      <vt:lpstr>Calibri</vt:lpstr>
      <vt:lpstr>微软雅黑</vt:lpstr>
      <vt:lpstr>Wingdings</vt:lpstr>
      <vt:lpstr>MicrosoftYaHei</vt:lpstr>
      <vt:lpstr>华文宋体</vt:lpstr>
      <vt:lpstr>Arial Unicode MS</vt:lpstr>
      <vt:lpstr>Calibri</vt:lpstr>
      <vt:lpstr>Segoe Print</vt:lpstr>
      <vt:lpstr>Template A</vt:lpstr>
      <vt:lpstr>Office Theme</vt:lpstr>
      <vt:lpstr>人际关系</vt:lpstr>
      <vt:lpstr>无锡畅舟企业管理咨询有限公司</vt:lpstr>
      <vt:lpstr>PowerPoint 演示文稿</vt:lpstr>
      <vt:lpstr>PowerPoint 演示文稿</vt:lpstr>
      <vt:lpstr>核心优势</vt:lpstr>
      <vt:lpstr>认证咨询范围</vt:lpstr>
      <vt:lpstr>我们的客户</vt:lpstr>
      <vt:lpstr>我们的客户</vt:lpstr>
      <vt:lpstr>我们的客户</vt:lpstr>
      <vt:lpstr>我们的客户</vt:lpstr>
      <vt:lpstr>公开课</vt:lpstr>
      <vt:lpstr>2017年公开课安排</vt:lpstr>
      <vt:lpstr>2017年公开课安排</vt:lpstr>
      <vt:lpstr>更多资讯  敬请联系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AMS 历史质量问题处理情况</dc:title>
  <dc:creator>Grace.W</dc:creator>
  <cp:lastModifiedBy>Administrator</cp:lastModifiedBy>
  <cp:revision>106</cp:revision>
  <dcterms:created xsi:type="dcterms:W3CDTF">2014-02-17T07:12:00Z</dcterms:created>
  <dcterms:modified xsi:type="dcterms:W3CDTF">2017-07-07T11:18:12Z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